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82" r:id="rId3"/>
    <p:sldId id="283" r:id="rId4"/>
    <p:sldId id="284" r:id="rId5"/>
    <p:sldId id="285" r:id="rId6"/>
    <p:sldId id="274" r:id="rId7"/>
    <p:sldId id="278" r:id="rId8"/>
    <p:sldId id="286" r:id="rId9"/>
    <p:sldId id="287" r:id="rId10"/>
    <p:sldId id="279" r:id="rId11"/>
    <p:sldId id="288" r:id="rId1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4" d="100"/>
          <a:sy n="94" d="100"/>
        </p:scale>
        <p:origin x="-384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BD4F21-1C41-47D8-8850-F408C4690AF8}" type="datetimeFigureOut">
              <a:rPr lang="tr-TR" smtClean="0"/>
              <a:pPr/>
              <a:t>29.11.2019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F4EC1-0BA5-4FB2-90EF-7FDB5179E83A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25832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E21BD72-81D8-4E39-BF76-F38EC2E6BEF1}" type="slidenum">
              <a:rPr lang="tr-TR" altLang="tr-TR" smtClean="0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tr-TR" altLang="tr-TR" dirty="0" smtClean="0">
              <a:latin typeface="Calibri" panose="020F0502020204030204" pitchFamily="34" charset="0"/>
            </a:endParaRPr>
          </a:p>
        </p:txBody>
      </p:sp>
      <p:sp>
        <p:nvSpPr>
          <p:cNvPr id="184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184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 altLang="tr-TR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538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92CA167-39CA-4BFF-A849-9B4D21978568}" type="slidenum">
              <a:rPr lang="tr-TR" altLang="tr-TR" smtClean="0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tr-TR" altLang="tr-TR" dirty="0" smtClean="0">
              <a:latin typeface="Calibri" panose="020F0502020204030204" pitchFamily="34" charset="0"/>
            </a:endParaRPr>
          </a:p>
        </p:txBody>
      </p:sp>
      <p:sp>
        <p:nvSpPr>
          <p:cNvPr id="2048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AEDFD84F-31B3-4B1B-BE3B-64B0D6F72C76}" type="slidenum">
              <a:rPr lang="tr-TR" altLang="tr-TR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tr-TR" dirty="0" smtClean="0">
              <a:latin typeface="Calibri" panose="020F050202020403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9203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ADF0CFF-C4D1-4910-95AA-DCE416A9E00D}" type="slidenum">
              <a:rPr lang="tr-TR" altLang="tr-TR" smtClean="0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tr-TR" altLang="tr-TR" dirty="0" smtClean="0">
              <a:latin typeface="Calibri" panose="020F0502020204030204" pitchFamily="34" charset="0"/>
            </a:endParaRPr>
          </a:p>
        </p:txBody>
      </p:sp>
      <p:sp>
        <p:nvSpPr>
          <p:cNvPr id="2457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2249F41-A287-4926-8070-FF5922F08165}" type="slidenum">
              <a:rPr lang="tr-TR" altLang="tr-TR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tr-TR" altLang="tr-TR" dirty="0">
              <a:latin typeface="Calibri" panose="020F0502020204030204" pitchFamily="34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altLang="tr-TR" dirty="0" smtClean="0">
              <a:latin typeface="Calibri" panose="020F050202020403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6954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7BC4700-2D58-4358-8FD6-FA583B90C399}" type="slidenum">
              <a:rPr lang="tr-TR" altLang="tr-TR" smtClean="0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tr-TR" altLang="tr-TR" dirty="0" smtClean="0">
              <a:latin typeface="Calibri" panose="020F0502020204030204" pitchFamily="34" charset="0"/>
            </a:endParaRPr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B863DED9-7770-457A-BAF4-A302FA3CD5D1}" type="slidenum">
              <a:rPr lang="tr-TR" altLang="tr-TR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tr-TR" dirty="0" smtClean="0">
              <a:latin typeface="Calibri" panose="020F050202020403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8823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FE60A20-6D66-4897-A9C3-F892B3CA9053}" type="slidenum">
              <a:rPr lang="tr-TR" altLang="tr-TR" smtClean="0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tr-TR" altLang="tr-TR" dirty="0" smtClean="0">
              <a:latin typeface="Calibri" panose="020F0502020204030204" pitchFamily="34" charset="0"/>
            </a:endParaRPr>
          </a:p>
        </p:txBody>
      </p:sp>
      <p:sp>
        <p:nvSpPr>
          <p:cNvPr id="3277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F552F7B3-DA36-4925-AAB9-82F9B0E3A2D0}" type="slidenum">
              <a:rPr lang="tr-TR" altLang="tr-TR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tr-TR" dirty="0" smtClean="0">
              <a:latin typeface="Calibri" panose="020F050202020403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7476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F4ED150-0276-43C2-A3D5-5D295603A7D5}" type="slidenum">
              <a:rPr lang="tr-TR" altLang="tr-TR" smtClean="0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tr-TR" altLang="tr-TR" dirty="0" smtClean="0">
              <a:latin typeface="Calibri" panose="020F0502020204030204" pitchFamily="34" charset="0"/>
            </a:endParaRPr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 altLang="tr-TR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898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9B1AA-DA96-4908-A947-5AC306210017}" type="datetimeFigureOut">
              <a:rPr lang="tr-TR" smtClean="0"/>
              <a:pPr/>
              <a:t>29.11.2019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D9A8-7A6C-4589-A956-DB6BC31A7DA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73115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9B1AA-DA96-4908-A947-5AC306210017}" type="datetimeFigureOut">
              <a:rPr lang="tr-TR" smtClean="0"/>
              <a:pPr/>
              <a:t>29.11.2019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D9A8-7A6C-4589-A956-DB6BC31A7DA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29950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9B1AA-DA96-4908-A947-5AC306210017}" type="datetimeFigureOut">
              <a:rPr lang="tr-TR" smtClean="0"/>
              <a:pPr/>
              <a:t>29.11.2019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D9A8-7A6C-4589-A956-DB6BC31A7DA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75462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9B1AA-DA96-4908-A947-5AC306210017}" type="datetimeFigureOut">
              <a:rPr lang="tr-TR" smtClean="0"/>
              <a:pPr/>
              <a:t>29.11.2019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D9A8-7A6C-4589-A956-DB6BC31A7DA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37184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9B1AA-DA96-4908-A947-5AC306210017}" type="datetimeFigureOut">
              <a:rPr lang="tr-TR" smtClean="0"/>
              <a:pPr/>
              <a:t>29.11.2019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D9A8-7A6C-4589-A956-DB6BC31A7DA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86963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9B1AA-DA96-4908-A947-5AC306210017}" type="datetimeFigureOut">
              <a:rPr lang="tr-TR" smtClean="0"/>
              <a:pPr/>
              <a:t>29.11.2019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D9A8-7A6C-4589-A956-DB6BC31A7DA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32488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9B1AA-DA96-4908-A947-5AC306210017}" type="datetimeFigureOut">
              <a:rPr lang="tr-TR" smtClean="0"/>
              <a:pPr/>
              <a:t>29.11.2019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D9A8-7A6C-4589-A956-DB6BC31A7DA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18455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9B1AA-DA96-4908-A947-5AC306210017}" type="datetimeFigureOut">
              <a:rPr lang="tr-TR" smtClean="0"/>
              <a:pPr/>
              <a:t>29.11.2019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D9A8-7A6C-4589-A956-DB6BC31A7DA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42099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9B1AA-DA96-4908-A947-5AC306210017}" type="datetimeFigureOut">
              <a:rPr lang="tr-TR" smtClean="0"/>
              <a:pPr/>
              <a:t>29.11.2019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D9A8-7A6C-4589-A956-DB6BC31A7DA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99969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9B1AA-DA96-4908-A947-5AC306210017}" type="datetimeFigureOut">
              <a:rPr lang="tr-TR" smtClean="0"/>
              <a:pPr/>
              <a:t>29.11.2019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D9A8-7A6C-4589-A956-DB6BC31A7DA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378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9B1AA-DA96-4908-A947-5AC306210017}" type="datetimeFigureOut">
              <a:rPr lang="tr-TR" smtClean="0"/>
              <a:pPr/>
              <a:t>29.11.2019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D9A8-7A6C-4589-A956-DB6BC31A7DA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39160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9B1AA-DA96-4908-A947-5AC306210017}" type="datetimeFigureOut">
              <a:rPr lang="tr-TR" smtClean="0"/>
              <a:pPr/>
              <a:t>29.11.2019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63D9A8-7A6C-4589-A956-DB6BC31A7DA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1895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 descr="BEBEK DOST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1537"/>
            <a:ext cx="12036425" cy="5614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6" descr="yeni saÄlÄ±k bakanlÄ±ÄÄ± logosu ile ilgili gÃ¶rsel sonuc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1" y="1"/>
            <a:ext cx="2363058" cy="87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-1" y="760473"/>
            <a:ext cx="35023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16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Yozgat </a:t>
            </a:r>
            <a:r>
              <a:rPr lang="tr-TR" altLang="tr-TR" sz="1600" b="1" dirty="0" smtClean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İl </a:t>
            </a:r>
            <a:r>
              <a:rPr lang="tr-TR" altLang="tr-TR" sz="16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Sağlık Müdürlüğü</a:t>
            </a:r>
            <a:endParaRPr lang="tr-TR" sz="1600" b="1" dirty="0"/>
          </a:p>
        </p:txBody>
      </p:sp>
    </p:spTree>
    <p:extLst>
      <p:ext uri="{BB962C8B-B14F-4D97-AF65-F5344CB8AC3E}">
        <p14:creationId xmlns:p14="http://schemas.microsoft.com/office/powerpoint/2010/main" val="1287433391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ChangeArrowheads="1"/>
          </p:cNvSpPr>
          <p:nvPr/>
        </p:nvSpPr>
        <p:spPr bwMode="auto">
          <a:xfrm>
            <a:off x="264694" y="4932947"/>
            <a:ext cx="12344399" cy="1636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41313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800"/>
              </a:spcBef>
              <a:buClrTx/>
              <a:buFontTx/>
              <a:buNone/>
            </a:pPr>
            <a:r>
              <a:rPr lang="tr-TR" altLang="tr-TR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   </a:t>
            </a:r>
            <a:r>
              <a:rPr lang="tr-TR" altLang="tr-TR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ANNE  SÜTÜ; ANNENİN  BEBEĞİNE</a:t>
            </a:r>
          </a:p>
          <a:p>
            <a:pPr algn="ctr" eaLnBrk="1" hangingPunct="1">
              <a:lnSpc>
                <a:spcPct val="90000"/>
              </a:lnSpc>
              <a:spcBef>
                <a:spcPts val="800"/>
              </a:spcBef>
              <a:buClrTx/>
              <a:buFontTx/>
              <a:buNone/>
            </a:pPr>
            <a:r>
              <a:rPr lang="tr-TR" altLang="tr-TR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   VERECEĞİ  İLK  VE  EN  GÜZEL</a:t>
            </a:r>
          </a:p>
          <a:p>
            <a:pPr algn="ctr" eaLnBrk="1" hangingPunct="1">
              <a:lnSpc>
                <a:spcPct val="90000"/>
              </a:lnSpc>
              <a:spcBef>
                <a:spcPts val="800"/>
              </a:spcBef>
              <a:buClrTx/>
              <a:buFontTx/>
              <a:buNone/>
            </a:pPr>
            <a:r>
              <a:rPr lang="tr-TR" altLang="tr-TR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    HEDİYEDİR…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53" y="312820"/>
            <a:ext cx="7748335" cy="425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 flipH="1">
            <a:off x="0" y="869174"/>
            <a:ext cx="26611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16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Yozgat </a:t>
            </a:r>
            <a:r>
              <a:rPr lang="tr-TR" altLang="tr-TR" sz="1600" b="1" dirty="0" smtClean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İl </a:t>
            </a:r>
            <a:r>
              <a:rPr lang="tr-TR" altLang="tr-TR" sz="16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Sağlık Müdürlüğü</a:t>
            </a:r>
            <a:endParaRPr lang="tr-TR" sz="1600" b="1" dirty="0"/>
          </a:p>
        </p:txBody>
      </p:sp>
      <p:pic>
        <p:nvPicPr>
          <p:cNvPr id="5" name="Picture 16" descr="yeni saÄlÄ±k bakanlÄ±ÄÄ± logosu ile ilgili gÃ¶rsel sonuc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2268747" cy="871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0038129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1186282" y="3678357"/>
            <a:ext cx="7632700" cy="330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0000"/>
              </a:lnSpc>
              <a:spcBef>
                <a:spcPts val="800"/>
              </a:spcBef>
              <a:buSzPct val="100000"/>
            </a:pPr>
            <a:r>
              <a:rPr lang="tr-TR" altLang="tr-TR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tr-TR" altLang="tr-TR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Anne sütü;</a:t>
            </a:r>
          </a:p>
          <a:p>
            <a:pPr>
              <a:lnSpc>
                <a:spcPct val="90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Wingdings" panose="05000000000000000000" pitchFamily="2" charset="2"/>
              <a:buChar char=""/>
            </a:pPr>
            <a:r>
              <a:rPr lang="tr-TR" altLang="tr-TR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 ilk 6 ayda bebeğin ihtiyacının %100’ ünü, </a:t>
            </a:r>
          </a:p>
          <a:p>
            <a:pPr>
              <a:lnSpc>
                <a:spcPct val="90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Wingdings" panose="05000000000000000000" pitchFamily="2" charset="2"/>
              <a:buChar char=""/>
            </a:pPr>
            <a:r>
              <a:rPr lang="tr-TR" altLang="tr-TR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 6-12 ayda bebeğin ihtiyacının %50’ sini </a:t>
            </a:r>
          </a:p>
          <a:p>
            <a:pPr>
              <a:lnSpc>
                <a:spcPct val="90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Wingdings" panose="05000000000000000000" pitchFamily="2" charset="2"/>
              <a:buChar char=""/>
            </a:pPr>
            <a:r>
              <a:rPr lang="tr-TR" altLang="tr-TR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 12.aydan itibaren de  %30’unu karşılar</a:t>
            </a:r>
            <a:r>
              <a:rPr lang="tr-TR" altLang="tr-TR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315" y="457200"/>
            <a:ext cx="4094671" cy="3070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" name="Picture 16" descr="yeni saÄlÄ±k bakanlÄ±ÄÄ± logosu ile ilgili gÃ¶rsel sonuc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320506" cy="871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0" y="798753"/>
            <a:ext cx="38898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16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Yozgat </a:t>
            </a:r>
            <a:r>
              <a:rPr lang="tr-TR" altLang="tr-TR" sz="1600" b="1" dirty="0" smtClean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İl </a:t>
            </a:r>
            <a:r>
              <a:rPr lang="tr-TR" altLang="tr-TR" sz="16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Sağlık Müdürlüğü</a:t>
            </a:r>
            <a:endParaRPr lang="tr-TR" sz="1600" b="1" dirty="0"/>
          </a:p>
        </p:txBody>
      </p:sp>
    </p:spTree>
    <p:extLst>
      <p:ext uri="{BB962C8B-B14F-4D97-AF65-F5344CB8AC3E}">
        <p14:creationId xmlns:p14="http://schemas.microsoft.com/office/powerpoint/2010/main" val="1410406126"/>
      </p:ext>
    </p:extLst>
  </p:cSld>
  <p:clrMapOvr>
    <a:masterClrMapping/>
  </p:clrMapOvr>
  <p:transition spd="med" advTm="10000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2744089" y="275776"/>
            <a:ext cx="8061843" cy="170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0000"/>
              </a:lnSpc>
              <a:spcBef>
                <a:spcPts val="800"/>
              </a:spcBef>
              <a:buSzPct val="100000"/>
            </a:pPr>
            <a:r>
              <a:rPr lang="tr-TR" altLang="tr-TR" sz="320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227" y="415506"/>
            <a:ext cx="366236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046" y="1312654"/>
            <a:ext cx="411956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5" name="Picture 16" descr="yeni saÄlÄ±k bakanlÄ±ÄÄ± logosu ile ilgili gÃ¶rsel sonucu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73857" cy="871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0" y="841884"/>
            <a:ext cx="29146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16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Yozgat </a:t>
            </a:r>
            <a:r>
              <a:rPr lang="tr-TR" altLang="tr-TR" sz="1600" b="1" dirty="0" smtClean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İl </a:t>
            </a:r>
            <a:r>
              <a:rPr lang="tr-TR" altLang="tr-TR" sz="16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Sağlık </a:t>
            </a:r>
            <a:r>
              <a:rPr lang="tr-TR" altLang="tr-TR" sz="1600" b="1" dirty="0" smtClean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Müdürlüğü</a:t>
            </a:r>
            <a:endParaRPr lang="tr-TR" sz="1600" b="1" dirty="0"/>
          </a:p>
        </p:txBody>
      </p:sp>
      <p:sp>
        <p:nvSpPr>
          <p:cNvPr id="7" name="6 Dikdörtgen"/>
          <p:cNvSpPr/>
          <p:nvPr/>
        </p:nvSpPr>
        <p:spPr>
          <a:xfrm>
            <a:off x="1616014" y="4410245"/>
            <a:ext cx="9606951" cy="1192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800"/>
              </a:spcBef>
              <a:buSzPct val="100000"/>
            </a:pPr>
            <a:r>
              <a:rPr lang="tr-TR" altLang="tr-TR" sz="36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Her bebek için kendi annesinin sütü  idealdir.</a:t>
            </a:r>
          </a:p>
          <a:p>
            <a:pPr>
              <a:lnSpc>
                <a:spcPct val="90000"/>
              </a:lnSpc>
              <a:spcBef>
                <a:spcPts val="800"/>
              </a:spcBef>
              <a:buSzPct val="100000"/>
            </a:pPr>
            <a:r>
              <a:rPr lang="tr-TR" altLang="tr-TR" sz="36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Her bebeğe özel bileşimde salgılanır.</a:t>
            </a:r>
            <a:endParaRPr lang="tr-TR" altLang="tr-TR" sz="36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377610"/>
      </p:ext>
    </p:extLst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1524000" y="2708275"/>
            <a:ext cx="8229600" cy="334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ts val="800"/>
              </a:spcBef>
              <a:buSzPct val="100000"/>
            </a:pPr>
            <a:endParaRPr lang="tr-TR" altLang="tr-TR" sz="3200" b="1" dirty="0">
              <a:solidFill>
                <a:srgbClr val="0099FF"/>
              </a:solidFill>
              <a:latin typeface="Calibri" panose="020F0502020204030204" pitchFamily="34" charset="0"/>
            </a:endParaRPr>
          </a:p>
          <a:p>
            <a:pPr>
              <a:spcBef>
                <a:spcPts val="800"/>
              </a:spcBef>
              <a:buClr>
                <a:srgbClr val="0099FF"/>
              </a:buClr>
              <a:buSzPct val="100000"/>
            </a:pPr>
            <a:endParaRPr lang="tr-TR" altLang="tr-TR" sz="3200" b="1" dirty="0">
              <a:solidFill>
                <a:srgbClr val="0099FF"/>
              </a:solidFill>
              <a:latin typeface="Calibri" panose="020F0502020204030204" pitchFamily="34" charset="0"/>
            </a:endParaRP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60" y="386395"/>
            <a:ext cx="5972175" cy="4324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2927350" y="692150"/>
            <a:ext cx="185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tr-TR" altLang="tr-TR" dirty="0"/>
          </a:p>
        </p:txBody>
      </p:sp>
      <p:pic>
        <p:nvPicPr>
          <p:cNvPr id="6" name="Picture 16" descr="yeni saÄlÄ±k bakanlÄ±ÄÄ± logosu ile ilgili gÃ¶rsel sonuc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277374" cy="871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0" y="816005"/>
            <a:ext cx="74298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16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Yozgat </a:t>
            </a:r>
            <a:r>
              <a:rPr lang="tr-TR" altLang="tr-TR" sz="1600" b="1" dirty="0" smtClean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İl </a:t>
            </a:r>
            <a:r>
              <a:rPr lang="tr-TR" altLang="tr-TR" sz="16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Sağlık Müdürlüğü</a:t>
            </a:r>
            <a:endParaRPr lang="tr-TR" sz="1600" b="1" dirty="0"/>
          </a:p>
        </p:txBody>
      </p:sp>
      <p:sp>
        <p:nvSpPr>
          <p:cNvPr id="8" name="7 Dikdörtgen"/>
          <p:cNvSpPr/>
          <p:nvPr/>
        </p:nvSpPr>
        <p:spPr>
          <a:xfrm>
            <a:off x="2547668" y="4917383"/>
            <a:ext cx="82008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Pct val="100000"/>
            </a:pPr>
            <a:r>
              <a:rPr lang="tr-TR" altLang="tr-TR" sz="36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Anne Sütü, büyüme faktörü içerdiği için bebekler daha iyi büyürler</a:t>
            </a:r>
            <a:r>
              <a:rPr lang="tr-TR" altLang="tr-TR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altLang="tr-TR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735290"/>
      </p:ext>
    </p:extLst>
  </p:cSld>
  <p:clrMapOvr>
    <a:masterClrMapping/>
  </p:clrMapOvr>
  <p:transition spd="med" advTm="10000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2650195" y="138293"/>
            <a:ext cx="8224837" cy="2071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spcBef>
                <a:spcPts val="800"/>
              </a:spcBef>
              <a:buSzPct val="100000"/>
            </a:pPr>
            <a:endParaRPr lang="tr-TR" altLang="tr-TR" sz="3200" dirty="0" smtClean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800"/>
              </a:spcBef>
              <a:buSzPct val="100000"/>
            </a:pPr>
            <a:r>
              <a:rPr lang="tr-TR" altLang="tr-TR" sz="3200" dirty="0" smtClean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endParaRPr lang="tr-TR" altLang="tr-TR" sz="3600" dirty="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751" y="621102"/>
            <a:ext cx="4071817" cy="4485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970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213" y="604899"/>
            <a:ext cx="4475971" cy="446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5" name="Picture 16" descr="yeni saÄlÄ±k bakanlÄ±ÄÄ± logosu ile ilgili gÃ¶rsel sonucu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216988" cy="871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0" y="841884"/>
            <a:ext cx="74404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16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Yozgat </a:t>
            </a:r>
            <a:r>
              <a:rPr lang="tr-TR" altLang="tr-TR" sz="1600" b="1" dirty="0" smtClean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İl </a:t>
            </a:r>
            <a:r>
              <a:rPr lang="tr-TR" altLang="tr-TR" sz="16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Sağlık Müdürlüğü</a:t>
            </a:r>
            <a:endParaRPr lang="tr-TR" sz="1600" b="1" dirty="0"/>
          </a:p>
        </p:txBody>
      </p:sp>
      <p:sp>
        <p:nvSpPr>
          <p:cNvPr id="7" name="6 Dikdörtgen"/>
          <p:cNvSpPr/>
          <p:nvPr/>
        </p:nvSpPr>
        <p:spPr>
          <a:xfrm>
            <a:off x="2491759" y="5426817"/>
            <a:ext cx="72774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800"/>
              </a:spcBef>
              <a:buSzPct val="100000"/>
            </a:pPr>
            <a:r>
              <a:rPr lang="tr-TR" altLang="tr-TR" sz="36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Emzirilen  bebekler  daha  az ağlarlar.</a:t>
            </a:r>
            <a:endParaRPr lang="tr-TR" altLang="tr-TR" sz="36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190239"/>
      </p:ext>
    </p:extLst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1371391" y="3939576"/>
            <a:ext cx="10179378" cy="281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ts val="800"/>
              </a:spcBef>
              <a:buSzPct val="100000"/>
            </a:pPr>
            <a:r>
              <a:rPr lang="tr-TR" altLang="tr-TR" sz="32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Anne  </a:t>
            </a:r>
            <a:r>
              <a:rPr lang="tr-TR" altLang="tr-TR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sütü  ile  beslenen bebeklerde;  </a:t>
            </a:r>
            <a:r>
              <a:rPr lang="tr-TR" altLang="tr-TR" sz="32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konuşma  </a:t>
            </a:r>
            <a:r>
              <a:rPr lang="tr-TR" altLang="tr-TR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problemi, </a:t>
            </a:r>
            <a:r>
              <a:rPr lang="tr-TR" altLang="tr-TR" sz="32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şeker  </a:t>
            </a:r>
            <a:r>
              <a:rPr lang="tr-TR" altLang="tr-TR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hastalığı,  </a:t>
            </a:r>
            <a:r>
              <a:rPr lang="tr-TR" altLang="tr-TR" sz="32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lenf  </a:t>
            </a:r>
            <a:r>
              <a:rPr lang="tr-TR" altLang="tr-TR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kanseri,  </a:t>
            </a:r>
            <a:r>
              <a:rPr lang="tr-TR" altLang="tr-TR" sz="32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kansızlık </a:t>
            </a:r>
            <a:r>
              <a:rPr lang="tr-TR" altLang="tr-TR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ve </a:t>
            </a:r>
            <a:r>
              <a:rPr lang="tr-TR" altLang="tr-TR" sz="32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diş  </a:t>
            </a:r>
            <a:r>
              <a:rPr lang="tr-TR" altLang="tr-TR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çürükleri  </a:t>
            </a:r>
          </a:p>
          <a:p>
            <a:pPr algn="ctr">
              <a:spcBef>
                <a:spcPts val="800"/>
              </a:spcBef>
              <a:buSzPct val="100000"/>
            </a:pPr>
            <a:r>
              <a:rPr lang="tr-TR" altLang="tr-TR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daha  az  </a:t>
            </a:r>
            <a:r>
              <a:rPr lang="tr-TR" altLang="tr-TR" sz="32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görülür. </a:t>
            </a:r>
            <a:endParaRPr lang="tr-TR" altLang="tr-TR" sz="32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16" descr="yeni saÄlÄ±k bakanlÄ±ÄÄ± logosu ile ilgili gÃ¶rsel sonuc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34241" cy="871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0" y="859137"/>
            <a:ext cx="716894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16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Yozgat </a:t>
            </a:r>
            <a:r>
              <a:rPr lang="tr-TR" altLang="tr-TR" sz="1600" b="1" dirty="0" smtClean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İl </a:t>
            </a:r>
            <a:r>
              <a:rPr lang="tr-TR" altLang="tr-TR" sz="16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Sağlık Müdürlüğü</a:t>
            </a:r>
            <a:endParaRPr lang="tr-TR" sz="16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180" y="1026544"/>
            <a:ext cx="6576832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0034017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2828924" y="-585788"/>
            <a:ext cx="6858001" cy="28971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 anchor="b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tr-TR" altLang="tr-TR" sz="44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ea typeface="Microsoft YaHei" charset="-122"/>
              </a:rPr>
              <a:t/>
            </a:r>
            <a:br>
              <a:rPr lang="tr-TR" altLang="tr-TR" sz="44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ea typeface="Microsoft YaHei" charset="-122"/>
              </a:rPr>
            </a:br>
            <a:r>
              <a:rPr lang="tr-TR" altLang="tr-TR" sz="44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ea typeface="Microsoft YaHei" charset="-122"/>
              </a:rPr>
              <a:t/>
            </a:r>
            <a:br>
              <a:rPr lang="tr-TR" altLang="tr-TR" sz="44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ea typeface="Microsoft YaHei" charset="-122"/>
              </a:rPr>
            </a:br>
            <a:endParaRPr lang="tr-TR" altLang="tr-TR" sz="44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ea typeface="Microsoft YaHei" charset="-122"/>
            </a:endParaRP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650" y="525552"/>
            <a:ext cx="1220788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379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172" y="2821976"/>
            <a:ext cx="1179513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3797" name="Freeform 4"/>
          <p:cNvSpPr>
            <a:spLocks noChangeArrowheads="1"/>
          </p:cNvSpPr>
          <p:nvPr/>
        </p:nvSpPr>
        <p:spPr bwMode="auto">
          <a:xfrm>
            <a:off x="9122374" y="2718459"/>
            <a:ext cx="1404938" cy="1296988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40" y="17270"/>
                </a:moveTo>
                <a:cubicBezTo>
                  <a:pt x="19631" y="15490"/>
                  <a:pt x="20511" y="13187"/>
                  <a:pt x="20511" y="10800"/>
                </a:cubicBezTo>
                <a:cubicBezTo>
                  <a:pt x="20511" y="5436"/>
                  <a:pt x="16163" y="1089"/>
                  <a:pt x="10800" y="1089"/>
                </a:cubicBezTo>
                <a:cubicBezTo>
                  <a:pt x="8412" y="1088"/>
                  <a:pt x="6109" y="1968"/>
                  <a:pt x="4329" y="3559"/>
                </a:cubicBezTo>
                <a:lnTo>
                  <a:pt x="18040" y="17270"/>
                </a:lnTo>
                <a:close/>
                <a:moveTo>
                  <a:pt x="3559" y="4329"/>
                </a:moveTo>
                <a:cubicBezTo>
                  <a:pt x="1968" y="6109"/>
                  <a:pt x="1089" y="8412"/>
                  <a:pt x="1089" y="10799"/>
                </a:cubicBezTo>
                <a:cubicBezTo>
                  <a:pt x="1089" y="16163"/>
                  <a:pt x="5436" y="20511"/>
                  <a:pt x="10800" y="20511"/>
                </a:cubicBezTo>
                <a:cubicBezTo>
                  <a:pt x="13187" y="20511"/>
                  <a:pt x="15490" y="19631"/>
                  <a:pt x="17270" y="18040"/>
                </a:cubicBezTo>
                <a:lnTo>
                  <a:pt x="3559" y="4329"/>
                </a:lnTo>
                <a:close/>
              </a:path>
            </a:pathLst>
          </a:custGeom>
          <a:solidFill>
            <a:srgbClr val="FF0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3798" name="Freeform 5"/>
          <p:cNvSpPr>
            <a:spLocks noChangeArrowheads="1"/>
          </p:cNvSpPr>
          <p:nvPr/>
        </p:nvSpPr>
        <p:spPr bwMode="auto">
          <a:xfrm>
            <a:off x="9223466" y="1054070"/>
            <a:ext cx="1368425" cy="122555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40" y="17270"/>
                </a:moveTo>
                <a:cubicBezTo>
                  <a:pt x="19631" y="15490"/>
                  <a:pt x="20511" y="13187"/>
                  <a:pt x="20511" y="10800"/>
                </a:cubicBezTo>
                <a:cubicBezTo>
                  <a:pt x="20511" y="5436"/>
                  <a:pt x="16163" y="1089"/>
                  <a:pt x="10800" y="1089"/>
                </a:cubicBezTo>
                <a:cubicBezTo>
                  <a:pt x="8412" y="1088"/>
                  <a:pt x="6109" y="1968"/>
                  <a:pt x="4329" y="3559"/>
                </a:cubicBezTo>
                <a:lnTo>
                  <a:pt x="18040" y="17270"/>
                </a:lnTo>
                <a:close/>
                <a:moveTo>
                  <a:pt x="3559" y="4329"/>
                </a:moveTo>
                <a:cubicBezTo>
                  <a:pt x="1968" y="6109"/>
                  <a:pt x="1089" y="8412"/>
                  <a:pt x="1089" y="10799"/>
                </a:cubicBezTo>
                <a:cubicBezTo>
                  <a:pt x="1089" y="16163"/>
                  <a:pt x="5436" y="20511"/>
                  <a:pt x="10800" y="20511"/>
                </a:cubicBezTo>
                <a:cubicBezTo>
                  <a:pt x="13187" y="20511"/>
                  <a:pt x="15490" y="19631"/>
                  <a:pt x="17270" y="18040"/>
                </a:cubicBezTo>
                <a:lnTo>
                  <a:pt x="3559" y="4329"/>
                </a:lnTo>
                <a:close/>
              </a:path>
            </a:pathLst>
          </a:custGeom>
          <a:solidFill>
            <a:srgbClr val="FF0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pic>
        <p:nvPicPr>
          <p:cNvPr id="3379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272" y="624458"/>
            <a:ext cx="4824413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8" name="Picture 16" descr="yeni saÄlÄ±k bakanlÄ±ÄÄ± logosu ile ilgili gÃ¶rsel sonucu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7" y="0"/>
            <a:ext cx="2353042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0" y="971280"/>
            <a:ext cx="2889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16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Yozgat </a:t>
            </a:r>
            <a:r>
              <a:rPr lang="tr-TR" altLang="tr-TR" sz="1600" b="1" dirty="0" smtClean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İl </a:t>
            </a:r>
            <a:r>
              <a:rPr lang="tr-TR" altLang="tr-TR" sz="16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Sağlık Müdürlüğü</a:t>
            </a:r>
            <a:endParaRPr lang="tr-TR" sz="1600" b="1" dirty="0"/>
          </a:p>
        </p:txBody>
      </p:sp>
      <p:sp>
        <p:nvSpPr>
          <p:cNvPr id="10" name="9 Dikdörtgen"/>
          <p:cNvSpPr/>
          <p:nvPr/>
        </p:nvSpPr>
        <p:spPr>
          <a:xfrm>
            <a:off x="2677064" y="4580953"/>
            <a:ext cx="6096000" cy="15081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SzPct val="100000"/>
              <a:defRPr/>
            </a:pPr>
            <a:r>
              <a:rPr lang="tr-TR" altLang="tr-TR" sz="20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6" charset="0"/>
              </a:rPr>
              <a:t/>
            </a:r>
            <a:br>
              <a:rPr lang="tr-TR" altLang="tr-TR" sz="20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6" charset="0"/>
              </a:rPr>
            </a:br>
            <a:r>
              <a:rPr lang="tr-TR" altLang="tr-TR" sz="3600" b="1" dirty="0" smtClean="0">
                <a:solidFill>
                  <a:schemeClr val="accent1">
                    <a:lumMod val="50000"/>
                  </a:schemeClr>
                </a:solidFill>
                <a:latin typeface="Calibri" pitchFamily="32" charset="0"/>
                <a:cs typeface="Times New Roman" pitchFamily="16" charset="0"/>
              </a:rPr>
              <a:t>Emzirilen  Bebeklere  Emzik ve  Biberon  Verilmemelidir.</a:t>
            </a:r>
            <a:endParaRPr lang="tr-TR" altLang="tr-TR" sz="3600" b="1" dirty="0">
              <a:solidFill>
                <a:schemeClr val="accent1">
                  <a:lumMod val="50000"/>
                </a:schemeClr>
              </a:solidFill>
              <a:latin typeface="Calibri" pitchFamily="32" charset="0"/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21653"/>
      </p:ext>
    </p:extLst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34860" y="57861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</a:t>
            </a:r>
            <a:r>
              <a:rPr lang="tr-TR" sz="5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ANNE SÜTÜ</a:t>
            </a:r>
            <a:br>
              <a:rPr lang="tr-TR" sz="5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tr-TR" sz="5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026" name="Picture 2" descr="anne sütü ile ilgili görseller ile ilgili görsel sonucu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052" y="1430694"/>
            <a:ext cx="9889845" cy="412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 3"/>
          <p:cNvSpPr/>
          <p:nvPr/>
        </p:nvSpPr>
        <p:spPr>
          <a:xfrm flipH="1">
            <a:off x="1498292" y="1191691"/>
            <a:ext cx="234314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400" b="1" dirty="0" smtClean="0">
                <a:solidFill>
                  <a:schemeClr val="accent1">
                    <a:lumMod val="50000"/>
                  </a:schemeClr>
                </a:solidFill>
              </a:rPr>
              <a:t>             </a:t>
            </a:r>
            <a:r>
              <a:rPr lang="tr-TR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KORUR</a:t>
            </a:r>
            <a:r>
              <a:rPr lang="tr-TR" sz="4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tr-TR" sz="4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5647672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7" name="Dikdörtgen 6"/>
          <p:cNvSpPr/>
          <p:nvPr/>
        </p:nvSpPr>
        <p:spPr>
          <a:xfrm>
            <a:off x="8574567" y="1923960"/>
            <a:ext cx="361743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GÜÇLENDİRİR</a:t>
            </a:r>
          </a:p>
        </p:txBody>
      </p:sp>
      <p:sp>
        <p:nvSpPr>
          <p:cNvPr id="10" name="Dikdörtgen 9"/>
          <p:cNvSpPr/>
          <p:nvPr/>
        </p:nvSpPr>
        <p:spPr>
          <a:xfrm>
            <a:off x="418651" y="5411450"/>
            <a:ext cx="53524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ZEKAYI </a:t>
            </a:r>
            <a:endParaRPr lang="tr-TR" sz="36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  <a:p>
            <a:r>
              <a:rPr lang="tr-T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ARTTIRIR </a:t>
            </a:r>
            <a:endParaRPr lang="tr-TR" sz="3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Dikdörtgen 11"/>
          <p:cNvSpPr/>
          <p:nvPr/>
        </p:nvSpPr>
        <p:spPr>
          <a:xfrm flipH="1">
            <a:off x="7867292" y="5657671"/>
            <a:ext cx="47128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BEBEĞİNİZİ </a:t>
            </a:r>
            <a:endParaRPr lang="tr-TR" sz="36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GELECEĞE HAZIRLAR… </a:t>
            </a:r>
            <a:endParaRPr lang="tr-TR" sz="3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16" descr="yeni saÄlÄ±k bakanlÄ±ÄÄ± logosu ile ilgili gÃ¶rsel sonuc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2303253" cy="871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Dikdörtgen 12"/>
          <p:cNvSpPr/>
          <p:nvPr/>
        </p:nvSpPr>
        <p:spPr>
          <a:xfrm>
            <a:off x="0" y="834233"/>
            <a:ext cx="32718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16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Yozgat </a:t>
            </a:r>
            <a:r>
              <a:rPr lang="tr-TR" altLang="tr-TR" sz="1600" b="1" dirty="0" smtClean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İl </a:t>
            </a:r>
            <a:r>
              <a:rPr lang="tr-TR" altLang="tr-TR" sz="16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Sağlık Müdürlüğü</a:t>
            </a:r>
            <a:endParaRPr lang="tr-TR" sz="1600" b="1" dirty="0"/>
          </a:p>
        </p:txBody>
      </p:sp>
    </p:spTree>
    <p:extLst>
      <p:ext uri="{BB962C8B-B14F-4D97-AF65-F5344CB8AC3E}">
        <p14:creationId xmlns:p14="http://schemas.microsoft.com/office/powerpoint/2010/main" val="877072687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anne sütü ile ilgili resimli görseller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 dirty="0"/>
          </a:p>
        </p:txBody>
      </p:sp>
      <p:sp>
        <p:nvSpPr>
          <p:cNvPr id="3" name="AutoShape 4" descr="anne sütü ile ilgili resimli görseller ile ilgili görsel sonuc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 dirty="0"/>
          </a:p>
        </p:txBody>
      </p:sp>
      <p:pic>
        <p:nvPicPr>
          <p:cNvPr id="3078" name="Picture 6" descr="anne sütü ile ilgili resimli görseller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261" y="465136"/>
            <a:ext cx="7691777" cy="494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6" descr="yeni saÄlÄ±k bakanlÄ±ÄÄ± logosu ile ilgili gÃ¶rsel sonuc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6" y="7936"/>
            <a:ext cx="2223645" cy="1006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0" y="953033"/>
            <a:ext cx="74298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16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Yozgat </a:t>
            </a:r>
            <a:r>
              <a:rPr lang="tr-TR" altLang="tr-TR" sz="1600" b="1" dirty="0" smtClean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İl </a:t>
            </a:r>
            <a:r>
              <a:rPr lang="tr-TR" altLang="tr-TR" sz="16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Sağlık Müdürlüğü</a:t>
            </a:r>
            <a:endParaRPr lang="tr-TR" sz="1600" b="1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53814" y="5502395"/>
            <a:ext cx="114850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600" b="1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İKİ YAŞ VE ÖTESİNE KADAR UYGUN EK BESİNLERLE BİRLİKTE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600" b="1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ANNE SÜTÜNE DEVAM…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238890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bebek resimleri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374718" y="1958998"/>
            <a:ext cx="783894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66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SAĞLIKLI NESİLLERE… </a:t>
            </a:r>
            <a:endParaRPr lang="tr-TR" sz="6600" b="1" i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3075915" y="3736869"/>
            <a:ext cx="89194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tr-TR" sz="48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YOZGAT İL SAĞLIK MÜDÜRLÜĞÜ </a:t>
            </a:r>
            <a:endParaRPr lang="tr-TR" sz="4800" b="1" i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188</Words>
  <Application>Microsoft Office PowerPoint</Application>
  <PresentationFormat>Özel</PresentationFormat>
  <Paragraphs>50</Paragraphs>
  <Slides>11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                          ANNE SÜTÜ 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menekşe</dc:creator>
  <cp:lastModifiedBy>Exper</cp:lastModifiedBy>
  <cp:revision>45</cp:revision>
  <dcterms:created xsi:type="dcterms:W3CDTF">2019-11-28T08:23:15Z</dcterms:created>
  <dcterms:modified xsi:type="dcterms:W3CDTF">2019-11-29T08:07:29Z</dcterms:modified>
</cp:coreProperties>
</file>